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91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66" r:id="rId12"/>
    <p:sldId id="263" r:id="rId13"/>
    <p:sldId id="278" r:id="rId14"/>
    <p:sldId id="279" r:id="rId15"/>
    <p:sldId id="280" r:id="rId16"/>
    <p:sldId id="289" r:id="rId17"/>
    <p:sldId id="290" r:id="rId18"/>
    <p:sldId id="288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2516" autoAdjust="0"/>
  </p:normalViewPr>
  <p:slideViewPr>
    <p:cSldViewPr>
      <p:cViewPr>
        <p:scale>
          <a:sx n="90" d="100"/>
          <a:sy n="90" d="100"/>
        </p:scale>
        <p:origin x="-112" y="-8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11/12/14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11/12/14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Punishment:  Whoever breaks the build, babysits the build </a:t>
            </a:r>
          </a:p>
          <a:p>
            <a:pPr lvl="1"/>
            <a:r>
              <a:rPr lang="en-US" dirty="0" smtClean="0"/>
              <a:t>Good incentive not to break the build</a:t>
            </a:r>
          </a:p>
          <a:p>
            <a:pPr lvl="1"/>
            <a:r>
              <a:rPr lang="en-US" dirty="0" smtClean="0"/>
              <a:t>A good way to rotate everyone through the build process so that everyone learns how it works.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r>
              <a:rPr lang="en-US" baseline="0" dirty="0" smtClean="0"/>
              <a:t> Noise, Phone Calls, Coworkers talking, bosses watching,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4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Underpowered tools + programmers = grumpy unhappy programmers</a:t>
            </a:r>
          </a:p>
          <a:p>
            <a:r>
              <a:rPr lang="en-US" dirty="0" smtClean="0"/>
              <a:t>Grumpy unhappy programmers = unproductive programmers</a:t>
            </a:r>
          </a:p>
          <a:p>
            <a:r>
              <a:rPr lang="en-US" dirty="0" smtClean="0"/>
              <a:t>You are not getting the most out of </a:t>
            </a:r>
            <a:r>
              <a:rPr lang="en-US" dirty="0" smtClean="0"/>
              <a:t>them, </a:t>
            </a:r>
            <a:r>
              <a:rPr lang="en-US" dirty="0" smtClean="0"/>
              <a:t>therefore losing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Programmers</a:t>
            </a:r>
            <a:r>
              <a:rPr lang="en-US" baseline="0" dirty="0" smtClean="0"/>
              <a:t> $100 per hour</a:t>
            </a:r>
          </a:p>
          <a:p>
            <a:r>
              <a:rPr lang="en-US" baseline="0" dirty="0" smtClean="0"/>
              <a:t>Testers $30 per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5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11/12/14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11/12/14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elonsoftware.com/articles/fog0000000069.html" TargetMode="External"/><Relationship Id="rId3" Type="http://schemas.openxmlformats.org/officeDocument/2006/relationships/hyperlink" Target="http://www.yale.edu/engl450b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oelonsoftware.com/articles/fog0000000043.html" TargetMode="External"/><Relationship Id="rId3" Type="http://schemas.openxmlformats.org/officeDocument/2006/relationships/hyperlink" Target="http://www.sei.cmu.edu/measureme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Joel Test:  </a:t>
            </a:r>
            <a:br>
              <a:rPr lang="en-US" dirty="0" smtClean="0"/>
            </a:br>
            <a:r>
              <a:rPr lang="en-US" dirty="0" smtClean="0"/>
              <a:t>12 Steps to Better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Tim Denton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7. Do You Have A Spec?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creating a spec at the design stage, a problem can be easily fixed when it is discovered before it ever gets to code</a:t>
            </a:r>
          </a:p>
          <a:p>
            <a:r>
              <a:rPr lang="en-US" dirty="0" smtClean="0"/>
              <a:t>Software </a:t>
            </a:r>
            <a:r>
              <a:rPr lang="en-US" dirty="0"/>
              <a:t>that wasn't built from a spec </a:t>
            </a:r>
            <a:r>
              <a:rPr lang="en-US" dirty="0" smtClean="0"/>
              <a:t>is usually badly </a:t>
            </a:r>
            <a:r>
              <a:rPr lang="en-US" dirty="0"/>
              <a:t>designed and the schedule gets out of control.  </a:t>
            </a:r>
            <a:endParaRPr lang="en-US" dirty="0" smtClean="0"/>
          </a:p>
          <a:p>
            <a:pPr lvl="1"/>
            <a:r>
              <a:rPr lang="en-US" dirty="0" smtClean="0"/>
              <a:t>Netscape started over from scratch 4 times</a:t>
            </a:r>
            <a:endParaRPr lang="en-US" u="sng" dirty="0" smtClean="0">
              <a:hlinkClick r:id="rId2"/>
            </a:endParaRPr>
          </a:p>
          <a:p>
            <a:r>
              <a:rPr lang="en-US" dirty="0" smtClean="0"/>
              <a:t>No Spec = No Code</a:t>
            </a:r>
            <a:endParaRPr lang="en-US" u="sng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4261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8.  Do Programmers Have Quiet 			 Working Conditions?</a:t>
            </a:r>
          </a:p>
        </p:txBody>
      </p:sp>
      <p:pic>
        <p:nvPicPr>
          <p:cNvPr id="3" name="Picture Placeholder 2" descr="20131108-PIVOTAL-231edit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r="3238"/>
          <a:stretch>
            <a:fillRect/>
          </a:stretch>
        </p:blipFill>
        <p:spPr/>
      </p:pic>
      <p:sp>
        <p:nvSpPr>
          <p:cNvPr id="9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7905959" y="1600200"/>
            <a:ext cx="2743200" cy="45720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 dirty="0" smtClean="0"/>
              <a:t>Knowledge workers need space, quiet, and privacy to be </a:t>
            </a:r>
            <a:r>
              <a:rPr lang="en-US" sz="1900" dirty="0" smtClean="0"/>
              <a:t>productive</a:t>
            </a:r>
            <a:endParaRPr lang="en-US" sz="1900" dirty="0" smtClean="0"/>
          </a:p>
          <a:p>
            <a:pPr marL="285750" indent="-285750">
              <a:buFont typeface="Arial"/>
              <a:buChar char="•"/>
            </a:pPr>
            <a:r>
              <a:rPr lang="en-US" sz="1900" dirty="0"/>
              <a:t>Issue:  Getting into "the zone" is not </a:t>
            </a:r>
            <a:r>
              <a:rPr lang="en-US" sz="1900" dirty="0" smtClean="0"/>
              <a:t>easy </a:t>
            </a:r>
            <a:endParaRPr lang="en-US" sz="1900" dirty="0"/>
          </a:p>
          <a:p>
            <a:pPr marL="285750" indent="-285750">
              <a:buFont typeface="Arial"/>
              <a:buChar char="•"/>
            </a:pPr>
            <a:r>
              <a:rPr lang="en-US" sz="1900" dirty="0" smtClean="0"/>
              <a:t>Takes </a:t>
            </a:r>
            <a:r>
              <a:rPr lang="en-US" sz="1900" dirty="0"/>
              <a:t>an average of 15 minutes to start working at maximum </a:t>
            </a:r>
            <a:r>
              <a:rPr lang="en-US" sz="1900" dirty="0" smtClean="0"/>
              <a:t>productivity, “the zone”</a:t>
            </a:r>
          </a:p>
          <a:p>
            <a:pPr marL="285750" indent="-285750">
              <a:buFont typeface="Arial"/>
              <a:buChar char="•"/>
            </a:pPr>
            <a:r>
              <a:rPr lang="en-US" sz="1900" dirty="0" smtClean="0"/>
              <a:t>Issue:  Very easy </a:t>
            </a:r>
            <a:r>
              <a:rPr lang="en-US" sz="1900" dirty="0"/>
              <a:t>to get knocked out of the </a:t>
            </a:r>
            <a:r>
              <a:rPr lang="en-US" sz="1900" dirty="0" smtClean="0"/>
              <a:t>zone:</a:t>
            </a: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9. Do You Use The Best Tools Money 		Can Buy?</a:t>
            </a:r>
          </a:p>
        </p:txBody>
      </p:sp>
      <p:pic>
        <p:nvPicPr>
          <p:cNvPr id="7" name="Content Placeholder 6" descr="imagesbiscade-offic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" b="2506"/>
          <a:stretch>
            <a:fillRect/>
          </a:stretch>
        </p:blipFill>
        <p:spPr/>
      </p:pic>
      <p:sp>
        <p:nvSpPr>
          <p:cNvPr id="9" name="Content Placeholder 13"/>
          <p:cNvSpPr txBox="1">
            <a:spLocks/>
          </p:cNvSpPr>
          <p:nvPr/>
        </p:nvSpPr>
        <p:spPr>
          <a:xfrm>
            <a:off x="1522414" y="1905000"/>
            <a:ext cx="2971798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Far </a:t>
            </a:r>
            <a:r>
              <a:rPr lang="en-US" dirty="0" smtClean="0"/>
              <a:t>cheaper </a:t>
            </a:r>
            <a:r>
              <a:rPr lang="en-US" dirty="0" smtClean="0"/>
              <a:t>to </a:t>
            </a:r>
            <a:r>
              <a:rPr lang="en-US" dirty="0" smtClean="0"/>
              <a:t>get programmers </a:t>
            </a:r>
            <a:r>
              <a:rPr lang="en-US" dirty="0" smtClean="0"/>
              <a:t>new tools vs. paying </a:t>
            </a:r>
            <a:r>
              <a:rPr lang="en-US" dirty="0" smtClean="0"/>
              <a:t>their competitive salaries</a:t>
            </a:r>
            <a:r>
              <a:rPr lang="en-US" dirty="0" smtClean="0"/>
              <a:t>!</a:t>
            </a:r>
          </a:p>
          <a:p>
            <a:r>
              <a:rPr lang="en-US" dirty="0"/>
              <a:t>Tools</a:t>
            </a:r>
          </a:p>
          <a:p>
            <a:pPr lvl="1"/>
            <a:r>
              <a:rPr lang="en-US" dirty="0"/>
              <a:t>Latest computers</a:t>
            </a:r>
          </a:p>
          <a:p>
            <a:pPr lvl="1"/>
            <a:r>
              <a:rPr lang="en-US" dirty="0"/>
              <a:t>Multiple monitors</a:t>
            </a:r>
          </a:p>
          <a:p>
            <a:pPr lvl="1"/>
            <a:r>
              <a:rPr lang="en-US" dirty="0"/>
              <a:t>Fastest </a:t>
            </a:r>
            <a:r>
              <a:rPr lang="en-US" dirty="0" smtClean="0"/>
              <a:t>compilers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10. Do You Have Testers?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team doesn't have dedicated testers</a:t>
            </a:r>
          </a:p>
          <a:p>
            <a:pPr lvl="1"/>
            <a:r>
              <a:rPr lang="en-US" dirty="0"/>
              <a:t>You are </a:t>
            </a:r>
            <a:r>
              <a:rPr lang="en-US" dirty="0" smtClean="0"/>
              <a:t>shipping </a:t>
            </a:r>
            <a:r>
              <a:rPr lang="en-US" dirty="0"/>
              <a:t>buggy </a:t>
            </a:r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AND/OR</a:t>
            </a:r>
            <a:endParaRPr lang="en-US" dirty="0"/>
          </a:p>
          <a:p>
            <a:pPr lvl="1"/>
            <a:r>
              <a:rPr lang="en-US" dirty="0"/>
              <a:t>You're wasting money </a:t>
            </a:r>
            <a:r>
              <a:rPr lang="en-US" dirty="0" smtClean="0"/>
              <a:t>on </a:t>
            </a:r>
            <a:r>
              <a:rPr lang="en-US" dirty="0"/>
              <a:t>programmers </a:t>
            </a:r>
            <a:r>
              <a:rPr lang="en-US" dirty="0" smtClean="0"/>
              <a:t>doing the work of testers</a:t>
            </a:r>
          </a:p>
          <a:p>
            <a:pPr marL="274320" lvl="1">
              <a:spcBef>
                <a:spcPts val="1800"/>
              </a:spcBef>
              <a:buFont typeface="Arial" pitchFamily="34" charset="0"/>
              <a:buChar char="▪"/>
            </a:pPr>
            <a:r>
              <a:rPr lang="en-US" dirty="0" smtClean="0"/>
              <a:t>Should be at least one </a:t>
            </a:r>
            <a:r>
              <a:rPr lang="en-US" dirty="0" smtClean="0"/>
              <a:t>tester </a:t>
            </a:r>
            <a:r>
              <a:rPr lang="en-US" dirty="0"/>
              <a:t>for every two or three programmers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11. Do New Candidates Write Code 		 During Their Interview?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Would you hire a magician without asking them to show you some magic </a:t>
            </a:r>
            <a:r>
              <a:rPr lang="en-US" dirty="0" smtClean="0"/>
              <a:t>tricks?</a:t>
            </a:r>
            <a:endParaRPr lang="en-US" dirty="0"/>
          </a:p>
          <a:p>
            <a:pPr lvl="1"/>
            <a:r>
              <a:rPr lang="en-US" dirty="0" smtClean="0"/>
              <a:t>No!</a:t>
            </a:r>
            <a:endParaRPr lang="en-US" dirty="0"/>
          </a:p>
          <a:p>
            <a:r>
              <a:rPr lang="en-US" dirty="0"/>
              <a:t>Would you hire a caterer for your wedding without tasting their food? </a:t>
            </a:r>
            <a:endParaRPr lang="en-US" dirty="0" smtClean="0"/>
          </a:p>
          <a:p>
            <a:pPr lvl="1"/>
            <a:r>
              <a:rPr lang="en-US" dirty="0" smtClean="0"/>
              <a:t>No!</a:t>
            </a:r>
          </a:p>
          <a:p>
            <a:r>
              <a:rPr lang="en-US" dirty="0" smtClean="0"/>
              <a:t>Do </a:t>
            </a:r>
            <a:r>
              <a:rPr lang="en-US" dirty="0"/>
              <a:t>whatever you want during interviews, but make the candidate write some code.</a:t>
            </a:r>
          </a:p>
        </p:txBody>
      </p:sp>
    </p:spTree>
    <p:extLst>
      <p:ext uri="{BB962C8B-B14F-4D97-AF65-F5344CB8AC3E}">
        <p14:creationId xmlns:p14="http://schemas.microsoft.com/office/powerpoint/2010/main" val="14658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12. Do You Do Hallway Usability 		 Testing?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hallway usability test is where you grab the next person that passes by in the hallway and force them to try to use the code you just wrote.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do this to five people, you will learn 95% of what there is to learn about usability problems in your code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Joel Test is </a:t>
            </a:r>
            <a:r>
              <a:rPr lang="en-US" dirty="0" smtClean="0"/>
              <a:t>a unorthodox</a:t>
            </a:r>
            <a:r>
              <a:rPr lang="en-US" dirty="0" smtClean="0"/>
              <a:t>, but </a:t>
            </a:r>
            <a:r>
              <a:rPr lang="en-US" dirty="0" smtClean="0"/>
              <a:t>effective test. </a:t>
            </a:r>
            <a:endParaRPr lang="en-US" dirty="0" smtClean="0"/>
          </a:p>
          <a:p>
            <a:pPr lvl="1"/>
            <a:r>
              <a:rPr lang="en-US" dirty="0" smtClean="0"/>
              <a:t>Analyzes the productivity of the software development team </a:t>
            </a:r>
          </a:p>
          <a:p>
            <a:pPr lvl="1"/>
            <a:r>
              <a:rPr lang="en-US" dirty="0" smtClean="0"/>
              <a:t>Identifies potential </a:t>
            </a:r>
            <a:r>
              <a:rPr lang="en-US" dirty="0"/>
              <a:t>problems </a:t>
            </a:r>
            <a:r>
              <a:rPr lang="en-US" dirty="0" smtClean="0"/>
              <a:t>or shortfalls the team has or may </a:t>
            </a:r>
            <a:r>
              <a:rPr lang="en-US" dirty="0" smtClean="0"/>
              <a:t>encounter</a:t>
            </a:r>
          </a:p>
          <a:p>
            <a:pPr lvl="1"/>
            <a:r>
              <a:rPr lang="en-US" dirty="0" smtClean="0"/>
              <a:t>No learning curve</a:t>
            </a:r>
          </a:p>
          <a:p>
            <a:pPr lvl="1"/>
            <a:r>
              <a:rPr lang="en-US" dirty="0" smtClean="0"/>
              <a:t>Fast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1522414" y="1905000"/>
            <a:ext cx="2971798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TBBT_Rock-Paper-Scissors-Lizard-Spoc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" b="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40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Joel Test: 12 Steps To Better Code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://www.joelonsoftware.com/articles/fog0000000043.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r>
              <a:rPr lang="en-US" dirty="0" smtClean="0"/>
              <a:t>SEMA</a:t>
            </a:r>
          </a:p>
          <a:p>
            <a:pPr lvl="1"/>
            <a:r>
              <a:rPr lang="en-US" dirty="0">
                <a:hlinkClick r:id="rId3"/>
              </a:rPr>
              <a:t>http://www.sei.cmu.edu/measurement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Joel </a:t>
            </a:r>
            <a:r>
              <a:rPr lang="en-US" dirty="0" smtClean="0"/>
              <a:t>Test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Joel Test was created to replace SEMA</a:t>
            </a:r>
          </a:p>
          <a:p>
            <a:r>
              <a:rPr lang="en-US" dirty="0"/>
              <a:t>SEMA (Software Measurement and Analysis)</a:t>
            </a:r>
          </a:p>
          <a:p>
            <a:pPr lvl="1"/>
            <a:r>
              <a:rPr lang="en-US" dirty="0"/>
              <a:t>Measurement and analysis </a:t>
            </a:r>
            <a:r>
              <a:rPr lang="en-US" dirty="0" smtClean="0"/>
              <a:t>of gathering </a:t>
            </a:r>
            <a:r>
              <a:rPr lang="en-US" dirty="0"/>
              <a:t>quantitative data about products, processes, and projects </a:t>
            </a:r>
            <a:endParaRPr lang="en-US" dirty="0" smtClean="0"/>
          </a:p>
          <a:p>
            <a:pPr lvl="1"/>
            <a:r>
              <a:rPr lang="en-US" dirty="0" smtClean="0"/>
              <a:t>That data is then analyzed to </a:t>
            </a:r>
            <a:r>
              <a:rPr lang="en-US" dirty="0"/>
              <a:t>influence your actions and </a:t>
            </a:r>
            <a:r>
              <a:rPr lang="en-US" dirty="0" smtClean="0"/>
              <a:t>plans</a:t>
            </a:r>
            <a:r>
              <a:rPr lang="en-US" dirty="0"/>
              <a:t> </a:t>
            </a:r>
            <a:r>
              <a:rPr lang="en-US" dirty="0" smtClean="0"/>
              <a:t>for software development</a:t>
            </a:r>
          </a:p>
          <a:p>
            <a:r>
              <a:rPr lang="en-US" dirty="0"/>
              <a:t>Joel's thoughts on SEMA:  </a:t>
            </a:r>
          </a:p>
          <a:p>
            <a:pPr lvl="1"/>
            <a:r>
              <a:rPr lang="en-US" dirty="0"/>
              <a:t>“It will take you about six years just to understand that stuff.  So I've come up with my own, highly irresponsible, sloppy test to rate the quality of a software team.”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3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Joel </a:t>
            </a:r>
            <a:r>
              <a:rPr lang="en-US" dirty="0" smtClean="0"/>
              <a:t>Test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Joel Test</a:t>
            </a:r>
          </a:p>
          <a:p>
            <a:pPr lvl="1"/>
            <a:r>
              <a:rPr lang="en-US" dirty="0"/>
              <a:t>Only 12 questions </a:t>
            </a:r>
          </a:p>
          <a:p>
            <a:pPr lvl="2"/>
            <a:r>
              <a:rPr lang="en-US" dirty="0"/>
              <a:t>Ideal score 12</a:t>
            </a:r>
          </a:p>
          <a:p>
            <a:pPr lvl="2"/>
            <a:r>
              <a:rPr lang="en-US" dirty="0"/>
              <a:t>11 is tolerable</a:t>
            </a:r>
          </a:p>
          <a:p>
            <a:pPr lvl="2"/>
            <a:r>
              <a:rPr lang="en-US" dirty="0"/>
              <a:t>10 or lower = serious problems</a:t>
            </a:r>
          </a:p>
          <a:p>
            <a:pPr lvl="1"/>
            <a:r>
              <a:rPr lang="en-US" dirty="0"/>
              <a:t>Each question has a YES or NO answer</a:t>
            </a:r>
          </a:p>
          <a:p>
            <a:pPr lvl="1"/>
            <a:r>
              <a:rPr lang="en-US" dirty="0"/>
              <a:t>Line of code creation irrelevant</a:t>
            </a:r>
          </a:p>
          <a:p>
            <a:pPr lvl="1"/>
            <a:r>
              <a:rPr lang="en-US" dirty="0"/>
              <a:t>FAST!!!  Takes around 3 minutes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1. Do You Use Source Control?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Control - </a:t>
            </a:r>
            <a:r>
              <a:rPr lang="en-US" dirty="0"/>
              <a:t>the management of changes to documents, computer programs, large web sites, and other collections of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Allows a programmer to revert to an older version of code at a saved point in time</a:t>
            </a:r>
            <a:endParaRPr lang="en-US" dirty="0" smtClean="0"/>
          </a:p>
          <a:p>
            <a:pPr lvl="1"/>
            <a:r>
              <a:rPr lang="en-US" dirty="0" smtClean="0"/>
              <a:t>If a mistake is made, it can be rolled back</a:t>
            </a:r>
          </a:p>
          <a:p>
            <a:r>
              <a:rPr lang="en-US" dirty="0" smtClean="0"/>
              <a:t>Examples of </a:t>
            </a:r>
            <a:r>
              <a:rPr lang="en-US" dirty="0"/>
              <a:t>s</a:t>
            </a:r>
            <a:r>
              <a:rPr lang="en-US" dirty="0" smtClean="0"/>
              <a:t>ource control</a:t>
            </a:r>
            <a:endParaRPr lang="en-US" dirty="0" smtClean="0"/>
          </a:p>
          <a:p>
            <a:pPr lvl="1"/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err="1" smtClean="0"/>
              <a:t>Bitbucket</a:t>
            </a:r>
            <a:endParaRPr lang="en-US" dirty="0" smtClean="0"/>
          </a:p>
          <a:p>
            <a:pPr lvl="1"/>
            <a:r>
              <a:rPr lang="en-US" dirty="0" smtClean="0"/>
              <a:t>Team Foundation Server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448798" cy="1020762"/>
          </a:xfrm>
        </p:spPr>
        <p:txBody>
          <a:bodyPr/>
          <a:lstStyle/>
          <a:p>
            <a:r>
              <a:rPr lang="en-US" dirty="0" smtClean="0"/>
              <a:t>Step 2. Can You </a:t>
            </a:r>
            <a:r>
              <a:rPr lang="en-US" dirty="0"/>
              <a:t>M</a:t>
            </a:r>
            <a:r>
              <a:rPr lang="en-US" dirty="0" smtClean="0"/>
              <a:t>ake A</a:t>
            </a:r>
            <a:r>
              <a:rPr lang="en-US" dirty="0"/>
              <a:t> </a:t>
            </a:r>
            <a:r>
              <a:rPr lang="en-US" dirty="0" smtClean="0"/>
              <a:t>Build In One Step?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good teams, there's a single script </a:t>
            </a:r>
            <a:r>
              <a:rPr lang="en-US" dirty="0" smtClean="0"/>
              <a:t>that can be run to:</a:t>
            </a:r>
            <a:endParaRPr lang="en-US" dirty="0" smtClean="0"/>
          </a:p>
          <a:p>
            <a:pPr lvl="1"/>
            <a:r>
              <a:rPr lang="en-US" dirty="0" smtClean="0"/>
              <a:t>Conduct </a:t>
            </a:r>
            <a:r>
              <a:rPr lang="en-US" dirty="0" smtClean="0"/>
              <a:t>a </a:t>
            </a:r>
            <a:r>
              <a:rPr lang="en-US" dirty="0"/>
              <a:t>full checkout from </a:t>
            </a:r>
            <a:r>
              <a:rPr lang="en-US" dirty="0" smtClean="0"/>
              <a:t>scratch</a:t>
            </a:r>
          </a:p>
          <a:p>
            <a:pPr lvl="1"/>
            <a:r>
              <a:rPr lang="en-US" dirty="0" smtClean="0"/>
              <a:t>Rebuild </a:t>
            </a:r>
            <a:r>
              <a:rPr lang="en-US" dirty="0"/>
              <a:t>every line of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Create the </a:t>
            </a:r>
            <a:r>
              <a:rPr lang="en-US" dirty="0" smtClean="0"/>
              <a:t>executable in </a:t>
            </a:r>
            <a:r>
              <a:rPr lang="en-US" dirty="0" smtClean="0"/>
              <a:t>the desired versions </a:t>
            </a:r>
            <a:r>
              <a:rPr lang="en-US" dirty="0" smtClean="0"/>
              <a:t>and languages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the installation </a:t>
            </a:r>
            <a:r>
              <a:rPr lang="en-US" dirty="0" smtClean="0"/>
              <a:t>package</a:t>
            </a:r>
          </a:p>
          <a:p>
            <a:r>
              <a:rPr lang="en-US" dirty="0" smtClean="0"/>
              <a:t>If </a:t>
            </a:r>
            <a:r>
              <a:rPr lang="en-US" dirty="0"/>
              <a:t>the process takes any more than one step, </a:t>
            </a:r>
            <a:r>
              <a:rPr lang="en-US" dirty="0" smtClean="0"/>
              <a:t>more chance for errors</a:t>
            </a:r>
          </a:p>
        </p:txBody>
      </p:sp>
    </p:spTree>
    <p:extLst>
      <p:ext uri="{BB962C8B-B14F-4D97-AF65-F5344CB8AC3E}">
        <p14:creationId xmlns:p14="http://schemas.microsoft.com/office/powerpoint/2010/main" val="37981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3.  Do You Make Daily Builds?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aily builds insure </a:t>
            </a:r>
            <a:r>
              <a:rPr lang="en-US" dirty="0"/>
              <a:t>that no breakage goes </a:t>
            </a:r>
            <a:r>
              <a:rPr lang="en-US" dirty="0" smtClean="0"/>
              <a:t>unnoticed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teams, </a:t>
            </a:r>
            <a:r>
              <a:rPr lang="en-US" dirty="0" smtClean="0"/>
              <a:t>do </a:t>
            </a:r>
            <a:r>
              <a:rPr lang="en-US" dirty="0"/>
              <a:t>the daily build every </a:t>
            </a:r>
            <a:r>
              <a:rPr lang="en-US" dirty="0" smtClean="0"/>
              <a:t>afternoon (lunchtime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Small teams, every 2-3 </a:t>
            </a:r>
            <a:r>
              <a:rPr lang="en-US" dirty="0" smtClean="0"/>
              <a:t>days (user discretion)</a:t>
            </a:r>
            <a:endParaRPr lang="en-US" dirty="0" smtClean="0"/>
          </a:p>
          <a:p>
            <a:r>
              <a:rPr lang="en-US" dirty="0" smtClean="0"/>
              <a:t>If the build </a:t>
            </a:r>
            <a:r>
              <a:rPr lang="en-US" dirty="0" smtClean="0"/>
              <a:t>worked, </a:t>
            </a:r>
            <a:r>
              <a:rPr lang="en-US" dirty="0" smtClean="0"/>
              <a:t>great! </a:t>
            </a:r>
          </a:p>
          <a:p>
            <a:pPr lvl="1"/>
            <a:r>
              <a:rPr lang="en-US" dirty="0" smtClean="0"/>
              <a:t>Everybody than has the latest version of code continues working</a:t>
            </a:r>
          </a:p>
          <a:p>
            <a:r>
              <a:rPr lang="en-US" dirty="0" smtClean="0"/>
              <a:t>If </a:t>
            </a:r>
            <a:r>
              <a:rPr lang="en-US" dirty="0"/>
              <a:t>the build failed, </a:t>
            </a:r>
            <a:r>
              <a:rPr lang="en-US" dirty="0" smtClean="0"/>
              <a:t>fix it!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everybody can keep </a:t>
            </a:r>
            <a:r>
              <a:rPr lang="en-US" dirty="0" smtClean="0"/>
              <a:t>working </a:t>
            </a:r>
            <a:r>
              <a:rPr lang="en-US" dirty="0"/>
              <a:t>with the </a:t>
            </a:r>
            <a:r>
              <a:rPr lang="en-US" dirty="0" smtClean="0"/>
              <a:t>unbroken </a:t>
            </a:r>
            <a:r>
              <a:rPr lang="en-US" dirty="0"/>
              <a:t>version of </a:t>
            </a:r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3280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4.  Do You Have A Bug Database?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Bugs must be formally tracked or low quality software will be created</a:t>
            </a:r>
          </a:p>
          <a:p>
            <a:r>
              <a:rPr lang="en-US" dirty="0" smtClean="0"/>
              <a:t>Why</a:t>
            </a:r>
            <a:r>
              <a:rPr lang="en-US" dirty="0"/>
              <a:t>?  Because programmers can continue to write bugs over and over again without realizing or knowing </a:t>
            </a:r>
            <a:r>
              <a:rPr lang="en-US" dirty="0" smtClean="0"/>
              <a:t>they are doing it</a:t>
            </a:r>
            <a:endParaRPr lang="en-US" dirty="0" smtClean="0"/>
          </a:p>
          <a:p>
            <a:r>
              <a:rPr lang="en-US" dirty="0" smtClean="0"/>
              <a:t>Bug Database can be complicated or </a:t>
            </a:r>
            <a:r>
              <a:rPr lang="en-US" dirty="0" smtClean="0"/>
              <a:t>simple, but must have: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teps </a:t>
            </a:r>
            <a:r>
              <a:rPr lang="en-US" dirty="0"/>
              <a:t>to reproduce the bug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xpected </a:t>
            </a:r>
            <a:r>
              <a:rPr lang="en-US" dirty="0"/>
              <a:t>behavior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bserved </a:t>
            </a:r>
            <a:r>
              <a:rPr lang="en-US" dirty="0"/>
              <a:t>(buggy) behavior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it's assigned to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hether </a:t>
            </a:r>
            <a:r>
              <a:rPr lang="en-US" dirty="0"/>
              <a:t>it has been fixed or </a:t>
            </a:r>
            <a:r>
              <a:rPr lang="en-US" dirty="0" smtClean="0"/>
              <a:t>not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4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5.  Do You Fix Bugs Before Writing 		 New Code?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 the longer </a:t>
            </a:r>
            <a:r>
              <a:rPr lang="en-US" dirty="0" smtClean="0"/>
              <a:t>a programmer waits to fix </a:t>
            </a:r>
            <a:r>
              <a:rPr lang="en-US" dirty="0"/>
              <a:t>a bug, the costlier </a:t>
            </a:r>
            <a:r>
              <a:rPr lang="en-US" dirty="0" smtClean="0"/>
              <a:t>it </a:t>
            </a:r>
            <a:r>
              <a:rPr lang="en-US" dirty="0"/>
              <a:t>is to </a:t>
            </a:r>
            <a:r>
              <a:rPr lang="en-US" dirty="0" smtClean="0"/>
              <a:t>fix that bug</a:t>
            </a:r>
            <a:endParaRPr lang="en-US" dirty="0" smtClean="0"/>
          </a:p>
          <a:p>
            <a:r>
              <a:rPr lang="en-US" dirty="0"/>
              <a:t>And if </a:t>
            </a:r>
            <a:r>
              <a:rPr lang="en-US" dirty="0" smtClean="0"/>
              <a:t>a </a:t>
            </a:r>
            <a:r>
              <a:rPr lang="en-US" dirty="0"/>
              <a:t>bug </a:t>
            </a:r>
            <a:r>
              <a:rPr lang="en-US" dirty="0" smtClean="0"/>
              <a:t>is found in </a:t>
            </a:r>
            <a:r>
              <a:rPr lang="en-US" dirty="0"/>
              <a:t>code that has already shipped, </a:t>
            </a:r>
            <a:r>
              <a:rPr lang="en-US" dirty="0" smtClean="0"/>
              <a:t>it is even more expense to fix</a:t>
            </a:r>
            <a:endParaRPr lang="en-US" dirty="0" smtClean="0"/>
          </a:p>
          <a:p>
            <a:r>
              <a:rPr lang="en-US" dirty="0" smtClean="0"/>
              <a:t>Bottom line, fix bugs before writing new code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5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8298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Step 6. Do You Have An Up-To-Date Schedule?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many </a:t>
            </a:r>
            <a:r>
              <a:rPr lang="en-US" dirty="0"/>
              <a:t>planning decisions that the business needs to </a:t>
            </a:r>
            <a:r>
              <a:rPr lang="en-US" dirty="0" smtClean="0"/>
              <a:t>make:</a:t>
            </a:r>
          </a:p>
          <a:p>
            <a:pPr lvl="1"/>
            <a:r>
              <a:rPr lang="en-US" dirty="0" smtClean="0"/>
              <a:t>Demos</a:t>
            </a:r>
          </a:p>
          <a:p>
            <a:pPr lvl="1"/>
            <a:r>
              <a:rPr lang="en-US" dirty="0" smtClean="0"/>
              <a:t>Trade Shows</a:t>
            </a:r>
          </a:p>
          <a:p>
            <a:pPr lvl="1"/>
            <a:r>
              <a:rPr lang="en-US" dirty="0" smtClean="0"/>
              <a:t>Advertising</a:t>
            </a:r>
          </a:p>
          <a:p>
            <a:r>
              <a:rPr lang="en-US" dirty="0" smtClean="0"/>
              <a:t>Forces development teams to </a:t>
            </a:r>
            <a:r>
              <a:rPr lang="en-US" dirty="0"/>
              <a:t>decide what features </a:t>
            </a:r>
            <a:r>
              <a:rPr lang="en-US" dirty="0" smtClean="0"/>
              <a:t>are </a:t>
            </a:r>
            <a:r>
              <a:rPr lang="en-US" dirty="0"/>
              <a:t>going to </a:t>
            </a:r>
            <a:r>
              <a:rPr lang="en-US" dirty="0" smtClean="0"/>
              <a:t>be implemented or not</a:t>
            </a:r>
            <a:endParaRPr lang="en-US" dirty="0"/>
          </a:p>
          <a:p>
            <a:r>
              <a:rPr lang="en-US" dirty="0" smtClean="0"/>
              <a:t>Prevents </a:t>
            </a:r>
            <a:r>
              <a:rPr lang="en-US" dirty="0" smtClean="0"/>
              <a:t>Scope Creep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1005</Words>
  <Application>Microsoft Macintosh PowerPoint</Application>
  <PresentationFormat>Custom</PresentationFormat>
  <Paragraphs>126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Chalkboard 16x9</vt:lpstr>
      <vt:lpstr>The Joel Test:   12 Steps to Better Code</vt:lpstr>
      <vt:lpstr>The Joel Test vs SEMA</vt:lpstr>
      <vt:lpstr>The Joel Test vs SEMA</vt:lpstr>
      <vt:lpstr>Step 1. Do You Use Source Control?</vt:lpstr>
      <vt:lpstr>Step 2. Can You Make A Build In One Step?</vt:lpstr>
      <vt:lpstr>Step 3.  Do You Make Daily Builds?</vt:lpstr>
      <vt:lpstr>Step 4.  Do You Have A Bug Database?</vt:lpstr>
      <vt:lpstr>Step 5.  Do You Fix Bugs Before Writing    New Code?</vt:lpstr>
      <vt:lpstr>Step 6. Do You Have An Up-To-Date Schedule?</vt:lpstr>
      <vt:lpstr>Step 7. Do You Have A Spec?</vt:lpstr>
      <vt:lpstr>Step 8.  Do Programmers Have Quiet     Working Conditions?</vt:lpstr>
      <vt:lpstr>Step 9. Do You Use The Best Tools Money   Can Buy?</vt:lpstr>
      <vt:lpstr>Step 10. Do You Have Testers?</vt:lpstr>
      <vt:lpstr>Step 11. Do New Candidates Write Code    During Their Interview?</vt:lpstr>
      <vt:lpstr>Step 12. Do You Do Hallway Usability    Testing?</vt:lpstr>
      <vt:lpstr>Conclusion</vt:lpstr>
      <vt:lpstr>Questions? Comments?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Tim Denton</cp:lastModifiedBy>
  <cp:revision>75</cp:revision>
  <dcterms:created xsi:type="dcterms:W3CDTF">2014-04-17T22:18:44Z</dcterms:created>
  <dcterms:modified xsi:type="dcterms:W3CDTF">2014-11-12T22:42:53Z</dcterms:modified>
</cp:coreProperties>
</file>